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63" r:id="rId4"/>
    <p:sldId id="262" r:id="rId5"/>
    <p:sldId id="264" r:id="rId6"/>
    <p:sldId id="268" r:id="rId7"/>
    <p:sldId id="271" r:id="rId8"/>
    <p:sldId id="276" r:id="rId9"/>
    <p:sldId id="294" r:id="rId10"/>
    <p:sldId id="281" r:id="rId11"/>
    <p:sldId id="289" r:id="rId12"/>
    <p:sldId id="305" r:id="rId13"/>
    <p:sldId id="317" r:id="rId14"/>
    <p:sldId id="318" r:id="rId15"/>
    <p:sldId id="320" r:id="rId16"/>
    <p:sldId id="322" r:id="rId17"/>
    <p:sldId id="326" r:id="rId18"/>
    <p:sldId id="324" r:id="rId19"/>
    <p:sldId id="329" r:id="rId20"/>
    <p:sldId id="33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53" autoAdjust="0"/>
    <p:restoredTop sz="94058" autoAdjust="0"/>
  </p:normalViewPr>
  <p:slideViewPr>
    <p:cSldViewPr>
      <p:cViewPr varScale="1">
        <p:scale>
          <a:sx n="86" d="100"/>
          <a:sy n="86" d="100"/>
        </p:scale>
        <p:origin x="-129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AA74-A973-4F22-9E6C-9193948739D5}" type="datetimeFigureOut">
              <a:rPr lang="tr-TR" smtClean="0"/>
              <a:pPr/>
              <a:t>19.09.2017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61D0-F206-46DF-B041-130EFF31EFEA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28F-754A-4A4D-A2F0-50695B697A0F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2AC5-E8C4-4342-A629-9A649F2255C3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C625-4BDE-4CC5-A465-26BD8CDEDB1A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2B8B-F91E-408B-94EE-FD510D98DA0E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874D-EA4C-4775-A593-9863010B39C9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07A0-AB10-482E-A794-C0824D64AD1F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97F-6C92-4926-8D5B-6992B0AE9FC4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D0B4-1794-423E-A025-87EFDAEECD19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1381-44BE-4B8E-B547-B2EB0BDBB2D7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C7ED-B93B-4371-9814-723B99AC2A5A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4E26FE-B136-4366-AAB0-D012450BCA15}" type="datetime1">
              <a:rPr lang="en-US" smtClean="0"/>
              <a:pPr/>
              <a:t>9/19/2017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895600"/>
            <a:ext cx="4807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i="1" dirty="0" smtClean="0"/>
              <a:t>Authors:</a:t>
            </a:r>
          </a:p>
          <a:p>
            <a:r>
              <a:rPr lang="tr-TR" sz="1600" dirty="0" smtClean="0"/>
              <a:t>Robert Höttger, Mustafa Özcelikörs, Philipp Heisigg,</a:t>
            </a:r>
          </a:p>
          <a:p>
            <a:r>
              <a:rPr lang="tr-TR" sz="1600" dirty="0" smtClean="0"/>
              <a:t>Lukas Krawczyk, Carsten Wolff, Burkhard Igel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5715000"/>
            <a:ext cx="3429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848600" y="6172200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795993"/>
            <a:ext cx="1917017" cy="91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4876800"/>
            <a:ext cx="1676400" cy="39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4724400"/>
            <a:ext cx="1570777" cy="57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715000" y="2895600"/>
            <a:ext cx="3061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i="1" dirty="0" smtClean="0"/>
              <a:t>Presentation:</a:t>
            </a:r>
          </a:p>
          <a:p>
            <a:r>
              <a:rPr lang="tr-TR" sz="1600" dirty="0" smtClean="0"/>
              <a:t>Mustafa Özçelikörs (2nd author)</a:t>
            </a:r>
            <a:endParaRPr lang="tr-TR" sz="16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1770888"/>
            <a:ext cx="8229600" cy="667512"/>
          </a:xfrm>
        </p:spPr>
        <p:txBody>
          <a:bodyPr>
            <a:noAutofit/>
          </a:bodyPr>
          <a:lstStyle/>
          <a:p>
            <a:r>
              <a:rPr lang="tr-TR" sz="3600" b="1" dirty="0" smtClean="0">
                <a:latin typeface="Libel Suit Rg" pitchFamily="34" charset="0"/>
              </a:rPr>
              <a:t>Constrained Mixed-Critical Parallelization for</a:t>
            </a:r>
            <a:br>
              <a:rPr lang="tr-TR" sz="3600" b="1" dirty="0" smtClean="0">
                <a:latin typeface="Libel Suit Rg" pitchFamily="34" charset="0"/>
              </a:rPr>
            </a:br>
            <a:r>
              <a:rPr lang="tr-TR" sz="3600" b="1" dirty="0" smtClean="0">
                <a:latin typeface="Libel Suit Rg" pitchFamily="34" charset="0"/>
              </a:rPr>
              <a:t>Distributed Heterogeneous Systems</a:t>
            </a:r>
            <a:endParaRPr lang="tr-TR" sz="3600" b="1" dirty="0">
              <a:latin typeface="Libel Suit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" y="2743200"/>
            <a:ext cx="8610600" cy="1143000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5180806" y="3352800"/>
            <a:ext cx="76279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25740" y="4004846"/>
            <a:ext cx="619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600" dirty="0" smtClean="0"/>
              <a:t>IDiAL Institute – Dortmund University of Applied Sciences and Arts</a:t>
            </a:r>
          </a:p>
          <a:p>
            <a:pPr algn="ctr"/>
            <a:r>
              <a:rPr lang="tr-TR" sz="1600" dirty="0" smtClean="0"/>
              <a:t>Germany</a:t>
            </a:r>
            <a:endParaRPr lang="tr-TR" sz="1600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876800"/>
            <a:ext cx="227018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04800" y="3962400"/>
            <a:ext cx="8610600" cy="685800"/>
          </a:xfrm>
          <a:prstGeom prst="rect">
            <a:avLst/>
          </a:prstGeom>
          <a:solidFill>
            <a:schemeClr val="bg1">
              <a:lumMod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4572000" y="6172200"/>
            <a:ext cx="76279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0" y="5541108"/>
            <a:ext cx="1219200" cy="116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743200"/>
            <a:ext cx="66930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>
              <a:buNone/>
            </a:pPr>
            <a:r>
              <a:rPr lang="tr-TR" dirty="0" smtClean="0"/>
              <a:t>ST, PER,</a:t>
            </a:r>
          </a:p>
          <a:p>
            <a:pPr lvl="2">
              <a:buNone/>
            </a:pPr>
            <a:r>
              <a:rPr lang="tr-TR" dirty="0" smtClean="0"/>
              <a:t>DL, GET</a:t>
            </a:r>
          </a:p>
          <a:p>
            <a:pPr lvl="2">
              <a:buNone/>
            </a:pPr>
            <a:r>
              <a:rPr lang="tr-TR" dirty="0" smtClean="0"/>
              <a:t>logged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 Gathering Information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Gathering Information to Model with AMALTHEA</a:t>
            </a:r>
          </a:p>
          <a:p>
            <a:pPr lvl="1"/>
            <a:r>
              <a:rPr lang="tr-TR" sz="1800" b="1" dirty="0" smtClean="0"/>
              <a:t>What kind of Information Needed?</a:t>
            </a:r>
          </a:p>
          <a:p>
            <a:pPr lvl="2"/>
            <a:r>
              <a:rPr lang="tr-TR" sz="1500" dirty="0" smtClean="0"/>
              <a:t>Instruction sizes of Runnables</a:t>
            </a:r>
          </a:p>
          <a:p>
            <a:pPr lvl="2"/>
            <a:r>
              <a:rPr lang="tr-TR" sz="1500" dirty="0" smtClean="0"/>
              <a:t>Activation periods</a:t>
            </a:r>
            <a:endParaRPr lang="tr-TR" sz="1400" dirty="0" smtClean="0"/>
          </a:p>
          <a:p>
            <a:pPr lvl="2"/>
            <a:r>
              <a:rPr lang="tr-TR" sz="1500" dirty="0" smtClean="0"/>
              <a:t>Labels / label accesses</a:t>
            </a:r>
          </a:p>
          <a:p>
            <a:pPr lvl="1"/>
            <a:r>
              <a:rPr lang="tr-TR" sz="1800" b="1" dirty="0" smtClean="0"/>
              <a:t>Tools Used &amp; Configured</a:t>
            </a:r>
          </a:p>
          <a:p>
            <a:pPr lvl="2"/>
            <a:r>
              <a:rPr lang="tr-TR" sz="1500" b="1" dirty="0" smtClean="0"/>
              <a:t>Low-level: </a:t>
            </a:r>
            <a:r>
              <a:rPr lang="tr-TR" sz="1500" dirty="0" smtClean="0"/>
              <a:t>XTA (xTIME Analyzer) for XMOS, Disassembly</a:t>
            </a:r>
          </a:p>
          <a:p>
            <a:pPr lvl="2"/>
            <a:r>
              <a:rPr lang="tr-TR" sz="1500" b="1" dirty="0" smtClean="0"/>
              <a:t>High-level:</a:t>
            </a:r>
            <a:r>
              <a:rPr lang="tr-TR" sz="1500" dirty="0" smtClean="0"/>
              <a:t> perf stat</a:t>
            </a:r>
          </a:p>
          <a:p>
            <a:pPr lvl="1"/>
            <a:endParaRPr lang="tr-TR" sz="1800" dirty="0" smtClean="0"/>
          </a:p>
          <a:p>
            <a:pPr lvl="1"/>
            <a:endParaRPr lang="tr-TR" sz="1800" dirty="0" smtClean="0"/>
          </a:p>
          <a:p>
            <a:pPr lvl="2">
              <a:buNone/>
            </a:pPr>
            <a:endParaRPr lang="tr-TR" sz="1500" b="1" dirty="0" smtClean="0"/>
          </a:p>
          <a:p>
            <a:pPr lvl="2"/>
            <a:endParaRPr lang="tr-TR" sz="1500" b="1" dirty="0" smtClean="0"/>
          </a:p>
        </p:txBody>
      </p:sp>
      <p:pic>
        <p:nvPicPr>
          <p:cNvPr id="5" name="Picture 2" descr="C:\Users\Mustafa\Documents\rccar\ThesisMustafa\v2\Template Thesis\content\images\xt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599" y="3657600"/>
            <a:ext cx="4543109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 System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30480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System tracing</a:t>
            </a:r>
          </a:p>
          <a:p>
            <a:pPr lvl="1"/>
            <a:r>
              <a:rPr lang="tr-TR" sz="1800" b="1" dirty="0" smtClean="0"/>
              <a:t>Perf sched</a:t>
            </a:r>
          </a:p>
          <a:p>
            <a:pPr lvl="1"/>
            <a:r>
              <a:rPr lang="tr-TR" sz="1800" b="1" dirty="0" smtClean="0"/>
              <a:t>Common Trace Format (CTF)</a:t>
            </a:r>
          </a:p>
          <a:p>
            <a:pPr lvl="1"/>
            <a:r>
              <a:rPr lang="tr-TR" sz="1800" b="1" dirty="0" smtClean="0"/>
              <a:t>Eclipse TraceCompass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524000"/>
            <a:ext cx="5959501" cy="449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 System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Implementations regarding evaluation metrics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4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667000"/>
            <a:ext cx="4132199" cy="384987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4280921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209800"/>
            <a:ext cx="3276600" cy="93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1143000"/>
            <a:ext cx="335335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57150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Reducing Power Consumption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Underclocking</a:t>
            </a:r>
          </a:p>
          <a:p>
            <a:pPr lvl="1"/>
            <a:r>
              <a:rPr lang="tr-TR" sz="1800" dirty="0" smtClean="0"/>
              <a:t>cpufrequtils (in Linux)</a:t>
            </a:r>
          </a:p>
          <a:p>
            <a:pPr lvl="1"/>
            <a:r>
              <a:rPr lang="tr-TR" sz="1800" dirty="0" smtClean="0"/>
              <a:t>core frequency registers (in XMOS)</a:t>
            </a:r>
          </a:p>
          <a:p>
            <a:r>
              <a:rPr lang="tr-TR" sz="2000" b="1" dirty="0" smtClean="0"/>
              <a:t>Dynamic Voltage and Frequency Scaling (DVFS)</a:t>
            </a:r>
          </a:p>
          <a:p>
            <a:pPr lvl="1"/>
            <a:r>
              <a:rPr lang="tr-TR" sz="1800" dirty="0" smtClean="0"/>
              <a:t>cpufrequtils</a:t>
            </a:r>
          </a:p>
          <a:p>
            <a:r>
              <a:rPr lang="tr-TR" sz="2000" b="1" dirty="0" smtClean="0"/>
              <a:t>Active Energy Consumption (AEC) modes</a:t>
            </a:r>
          </a:p>
          <a:p>
            <a:pPr lvl="1"/>
            <a:r>
              <a:rPr lang="tr-TR" sz="1800" dirty="0" smtClean="0"/>
              <a:t>halting a core when non-used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91139" name="Picture 3" descr="C:\Users\Mustafa\Documents\rccar\ThesisMustafa\v2\Template Thesis\content\images\dvfsexplana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3962400"/>
            <a:ext cx="3657600" cy="2682896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>
          <a:xfrm rot="10800000">
            <a:off x="3429000" y="1903412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3400" y="1718846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i="1" dirty="0" smtClean="0"/>
              <a:t>used</a:t>
            </a:r>
            <a:endParaRPr lang="tr-T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Modeling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>
            <a:normAutofit/>
          </a:bodyPr>
          <a:lstStyle/>
          <a:p>
            <a:r>
              <a:rPr lang="tr-TR" sz="2000" b="1" dirty="0" smtClean="0">
                <a:cs typeface="Courier New" pitchFamily="49" charset="0"/>
              </a:rPr>
              <a:t>Limitation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Non-exact model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Profiling errors and overheads (perf), System overheads (5%), Invisible OS elements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Sporadic activations are not allowed in APP4MC. Therefore, assumptions are involved.</a:t>
            </a:r>
          </a:p>
          <a:p>
            <a:pPr lvl="1">
              <a:buNone/>
            </a:pPr>
            <a:endParaRPr lang="tr-TR" sz="18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304800" y="7162800"/>
            <a:ext cx="8686800" cy="53340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Limitations and Constrains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Non-exact model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Profiling errors and overheads (perf), System overheads (5%), Invisible OS elements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Sporadic activations are not allowed in APP4MC. Therefore, assumptions are involved.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Strict dependencies in APP4MC’s Partitioning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OS does not ensure dependencies, while APP4MC ensures it.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More dependency-loose bin-packing algorithms are now being developed.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Static scheduling approach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APP4MC -&gt; static scheduling approach,  OS -&gt; dynamic scheduling, migration involved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XMOS hardware and tooling limitations</a:t>
            </a:r>
            <a:endParaRPr kumimoji="0" lang="tr-TR" sz="1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ourier New" pitchFamily="49" charset="0"/>
            </a:endParaRP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Unresolvable sections of code.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Disassembly counting involved.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Core Utilization tracing using registers are only valid for periodic tasks, and are non-exact.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XMOS Application Functionality vs Transparency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Using third party libraries make it harder to have a traceable, distributable system.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Load-balancing limitations of APP4MC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Partitioning algorithms use activation-dependent grouping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Mapping algorithms focuses on reducing max. Computation time.</a:t>
            </a:r>
          </a:p>
          <a:p>
            <a:pPr marL="914400" marR="0" lvl="2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 2"/>
              <a:buChar char=""/>
              <a:tabLst/>
              <a:defRPr/>
            </a:pPr>
            <a:r>
              <a:rPr kumimoji="0" lang="tr-TR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ourier New" pitchFamily="49" charset="0"/>
              </a:rPr>
              <a:t>New approaches will consider n-stage algorithms to also consider load-balancing.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tr-TR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ourier New" pitchFamily="49" charset="0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tr-TR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ourier New" pitchFamily="49" charset="0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tr-TR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tr-TR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tr-T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2667000"/>
            <a:ext cx="4401247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 (Partitioning + Mapping)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537324" y="609600"/>
            <a:ext cx="27335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tr-TR" dirty="0" smtClean="0"/>
              <a:t>(ESSP, 10 partitions, GA)</a:t>
            </a:r>
            <a:br>
              <a:rPr lang="tr-TR" dirty="0" smtClean="0"/>
            </a:br>
            <a:r>
              <a:rPr lang="tr-TR" dirty="0" smtClean="0"/>
              <a:t>OS, Sequential, APP4MC,</a:t>
            </a:r>
          </a:p>
          <a:p>
            <a:pPr marL="0" lvl="1"/>
            <a:r>
              <a:rPr lang="tr-TR" sz="1200" dirty="0" smtClean="0">
                <a:cs typeface="Courier New" pitchFamily="49" charset="0"/>
              </a:rPr>
              <a:t>1 distr scored better, sign. impr. GET</a:t>
            </a:r>
          </a:p>
          <a:p>
            <a:pPr marL="0" lvl="1"/>
            <a:r>
              <a:rPr lang="tr-TR" sz="1200" dirty="0" smtClean="0">
                <a:cs typeface="Courier New" pitchFamily="49" charset="0"/>
              </a:rPr>
              <a:t>Power cons. improved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 descr="C:\Users\Mustafa\Documents\rccar\ThesisMustafa\v2\Template Thesis\content\images\traceswStre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806" y="1828800"/>
            <a:ext cx="7401594" cy="4800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943600" y="1600200"/>
            <a:ext cx="262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/>
              <a:t>OS: dynamic scheduling, migrations,</a:t>
            </a:r>
          </a:p>
          <a:p>
            <a:r>
              <a:rPr lang="tr-TR" sz="1200" dirty="0" smtClean="0"/>
              <a:t>Context switches</a:t>
            </a:r>
            <a:endParaRPr lang="tr-T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Conclusions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8991600" cy="5257800"/>
          </a:xfrm>
        </p:spPr>
        <p:txBody>
          <a:bodyPr>
            <a:noAutofit/>
          </a:bodyPr>
          <a:lstStyle/>
          <a:p>
            <a:r>
              <a:rPr lang="tr-TR" sz="2000" b="1" dirty="0" smtClean="0"/>
              <a:t>Reasoning &amp; Conclusion</a:t>
            </a:r>
          </a:p>
          <a:p>
            <a:pPr lvl="1"/>
            <a:r>
              <a:rPr lang="tr-TR" sz="1800" dirty="0" smtClean="0"/>
              <a:t>A4MCAR has its </a:t>
            </a:r>
            <a:r>
              <a:rPr lang="tr-TR" sz="1800" b="1" dirty="0" smtClean="0"/>
              <a:t>limitations</a:t>
            </a:r>
            <a:r>
              <a:rPr lang="tr-TR" sz="1800" dirty="0" smtClean="0"/>
              <a:t>,</a:t>
            </a:r>
          </a:p>
          <a:p>
            <a:pPr lvl="2"/>
            <a:r>
              <a:rPr lang="tr-TR" sz="1400" dirty="0" smtClean="0"/>
              <a:t>System overheads, profiling overheads, non-exact model.</a:t>
            </a:r>
          </a:p>
          <a:p>
            <a:pPr lvl="1"/>
            <a:r>
              <a:rPr lang="tr-TR" sz="1800" dirty="0" smtClean="0"/>
              <a:t>APP4MC is real-time and ensures causal order.</a:t>
            </a:r>
          </a:p>
          <a:p>
            <a:pPr lvl="2"/>
            <a:r>
              <a:rPr lang="tr-TR" sz="1400" dirty="0" smtClean="0"/>
              <a:t>CFS -&gt; very fair, therefore non real-time. </a:t>
            </a:r>
          </a:p>
          <a:p>
            <a:pPr lvl="2"/>
            <a:r>
              <a:rPr lang="tr-TR" sz="1400" dirty="0" smtClean="0"/>
              <a:t>Using RT patch (preemptRT) in Linux is a solution.</a:t>
            </a:r>
          </a:p>
          <a:p>
            <a:pPr lvl="1"/>
            <a:r>
              <a:rPr lang="tr-TR" sz="1800" dirty="0" smtClean="0"/>
              <a:t>APP4MC targets </a:t>
            </a:r>
            <a:r>
              <a:rPr lang="tr-TR" sz="1800" b="1" dirty="0" smtClean="0"/>
              <a:t>more fine-grained</a:t>
            </a:r>
            <a:r>
              <a:rPr lang="tr-TR" sz="1800" dirty="0" smtClean="0"/>
              <a:t>,</a:t>
            </a:r>
            <a:r>
              <a:rPr lang="tr-TR" sz="1800" b="1" dirty="0" smtClean="0"/>
              <a:t> lower-level</a:t>
            </a:r>
            <a:r>
              <a:rPr lang="tr-TR" sz="1800" dirty="0" smtClean="0"/>
              <a:t>, higher-scale systems.</a:t>
            </a:r>
          </a:p>
          <a:p>
            <a:pPr lvl="2"/>
            <a:r>
              <a:rPr lang="tr-TR" sz="1400" dirty="0" smtClean="0"/>
              <a:t>Static scheduling is not the best to approach OS systems.</a:t>
            </a:r>
          </a:p>
          <a:p>
            <a:pPr lvl="1"/>
            <a:r>
              <a:rPr lang="tr-TR" sz="1800" dirty="0" smtClean="0"/>
              <a:t>APP4MC has its limitations,</a:t>
            </a:r>
          </a:p>
          <a:p>
            <a:pPr lvl="2"/>
            <a:r>
              <a:rPr lang="tr-TR" sz="1400" b="1" dirty="0" smtClean="0"/>
              <a:t>OS systems </a:t>
            </a:r>
            <a:r>
              <a:rPr lang="tr-TR" sz="1400" dirty="0" smtClean="0"/>
              <a:t>are not entirely targeted (New algorithms are being developed)</a:t>
            </a:r>
          </a:p>
          <a:p>
            <a:pPr lvl="2"/>
            <a:r>
              <a:rPr lang="tr-TR" sz="1400" b="1" dirty="0" smtClean="0"/>
              <a:t>Sporadic activations </a:t>
            </a:r>
            <a:r>
              <a:rPr lang="tr-TR" sz="1400" dirty="0" smtClean="0"/>
              <a:t>(often in OS) are not supported.</a:t>
            </a:r>
          </a:p>
          <a:p>
            <a:pPr lvl="2"/>
            <a:r>
              <a:rPr lang="tr-TR" sz="1400" dirty="0" smtClean="0"/>
              <a:t>Optimizes towards </a:t>
            </a:r>
            <a:r>
              <a:rPr lang="tr-TR" sz="1400" b="1" dirty="0" smtClean="0"/>
              <a:t>reducing computation time </a:t>
            </a:r>
            <a:r>
              <a:rPr lang="tr-TR" sz="1400" dirty="0" smtClean="0"/>
              <a:t>rather than load balancing.</a:t>
            </a:r>
          </a:p>
          <a:p>
            <a:pPr lvl="1"/>
            <a:r>
              <a:rPr lang="tr-TR" sz="1800" dirty="0" smtClean="0"/>
              <a:t>APP4MC uses </a:t>
            </a:r>
            <a:r>
              <a:rPr lang="tr-TR" sz="1800" b="1" dirty="0" smtClean="0"/>
              <a:t>static-scheduling </a:t>
            </a:r>
            <a:r>
              <a:rPr lang="tr-TR" sz="1800" dirty="0" smtClean="0"/>
              <a:t>and base multi-core computing on </a:t>
            </a:r>
            <a:r>
              <a:rPr lang="tr-TR" sz="1800" b="1" dirty="0" smtClean="0"/>
              <a:t>models</a:t>
            </a:r>
            <a:r>
              <a:rPr lang="tr-TR" sz="1800" dirty="0" smtClean="0"/>
              <a:t>.</a:t>
            </a:r>
            <a:endParaRPr lang="tr-TR" sz="1400" dirty="0" smtClean="0"/>
          </a:p>
          <a:p>
            <a:pPr lvl="1"/>
            <a:r>
              <a:rPr lang="tr-TR" sz="1800" dirty="0" smtClean="0"/>
              <a:t>APP4MC is a </a:t>
            </a:r>
            <a:r>
              <a:rPr lang="tr-TR" sz="1800" b="1" dirty="0" smtClean="0"/>
              <a:t>suggestive</a:t>
            </a:r>
            <a:r>
              <a:rPr lang="tr-TR" sz="1800" dirty="0" smtClean="0"/>
              <a:t>, supplementary tool</a:t>
            </a:r>
            <a:r>
              <a:rPr lang="tr-TR" sz="1800" dirty="0" smtClean="0"/>
              <a:t>.</a:t>
            </a:r>
          </a:p>
          <a:p>
            <a:pPr lvl="2"/>
            <a:r>
              <a:rPr lang="tr-TR" sz="1500" b="1" dirty="0" smtClean="0"/>
              <a:t>Trial-error</a:t>
            </a:r>
          </a:p>
          <a:p>
            <a:pPr lvl="2"/>
            <a:r>
              <a:rPr lang="tr-TR" sz="1500" b="1" dirty="0" smtClean="0"/>
              <a:t>Optimization goals</a:t>
            </a:r>
            <a:endParaRPr lang="tr-TR" sz="1500" b="1" dirty="0" smtClean="0"/>
          </a:p>
          <a:p>
            <a:pPr lvl="1"/>
            <a:endParaRPr lang="tr-TR" sz="1800" dirty="0" smtClean="0"/>
          </a:p>
          <a:p>
            <a:pPr lvl="2"/>
            <a:endParaRPr lang="tr-TR" sz="1400" b="1" dirty="0" smtClean="0"/>
          </a:p>
          <a:p>
            <a:pPr lvl="1"/>
            <a:endParaRPr lang="tr-TR" sz="1800" dirty="0" smtClean="0"/>
          </a:p>
          <a:p>
            <a:pPr lvl="1"/>
            <a:endParaRPr lang="tr-TR" sz="1800" b="1" dirty="0" smtClean="0"/>
          </a:p>
          <a:p>
            <a:pPr lvl="1"/>
            <a:endParaRPr lang="tr-TR" sz="1800" dirty="0" smtClean="0"/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791200" cy="4800600"/>
          </a:xfrm>
        </p:spPr>
        <p:txBody>
          <a:bodyPr>
            <a:normAutofit/>
          </a:bodyPr>
          <a:lstStyle/>
          <a:p>
            <a:r>
              <a:rPr lang="tr-TR" sz="2800" dirty="0" smtClean="0"/>
              <a:t>Introduction</a:t>
            </a:r>
          </a:p>
          <a:p>
            <a:r>
              <a:rPr lang="tr-TR" sz="2800" dirty="0" smtClean="0"/>
              <a:t>Parallel Programming Basics</a:t>
            </a:r>
          </a:p>
          <a:p>
            <a:r>
              <a:rPr lang="tr-TR" sz="2800" dirty="0" smtClean="0"/>
              <a:t>APP4MC</a:t>
            </a:r>
          </a:p>
          <a:p>
            <a:r>
              <a:rPr lang="tr-TR" sz="2800" dirty="0" smtClean="0"/>
              <a:t>A4MCAR</a:t>
            </a:r>
          </a:p>
          <a:p>
            <a:pPr lvl="1"/>
            <a:r>
              <a:rPr lang="tr-TR" dirty="0" smtClean="0"/>
              <a:t>Tracing</a:t>
            </a:r>
          </a:p>
          <a:p>
            <a:pPr lvl="1"/>
            <a:r>
              <a:rPr lang="tr-TR" dirty="0" smtClean="0"/>
              <a:t>Modeling</a:t>
            </a:r>
          </a:p>
          <a:p>
            <a:r>
              <a:rPr lang="tr-TR" sz="2800" dirty="0" smtClean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3276600"/>
            <a:ext cx="7467600" cy="667512"/>
          </a:xfrm>
        </p:spPr>
        <p:txBody>
          <a:bodyPr>
            <a:noAutofit/>
          </a:bodyPr>
          <a:lstStyle/>
          <a:p>
            <a:r>
              <a:rPr lang="tr-TR" sz="6600" dirty="0" smtClean="0">
                <a:latin typeface="Libel Suit Rg" pitchFamily="34" charset="0"/>
              </a:rPr>
              <a:t>Thanks for Your Attention !</a:t>
            </a:r>
            <a:endParaRPr lang="tr-TR" sz="6600" dirty="0">
              <a:latin typeface="Libel Suit Rg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599" y="5257800"/>
            <a:ext cx="270216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4572000" cy="5638800"/>
          </a:xfrm>
        </p:spPr>
        <p:txBody>
          <a:bodyPr>
            <a:normAutofit fontScale="925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Evolution of Apps, Multicore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b="1" dirty="0" smtClean="0"/>
              <a:t>Goal: “Open” model-based embedded multi-core platform</a:t>
            </a:r>
          </a:p>
          <a:p>
            <a:pPr lvl="2"/>
            <a:r>
              <a:rPr lang="tr-TR" sz="1900" dirty="0" smtClean="0"/>
              <a:t>Automotive domain</a:t>
            </a:r>
          </a:p>
          <a:p>
            <a:pPr lvl="2"/>
            <a:r>
              <a:rPr lang="tr-TR" sz="1900" dirty="0" smtClean="0"/>
              <a:t>Sw distribution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b="1" dirty="0" smtClean="0"/>
              <a:t>Goal: Demonstrator to test, tool support to supply APP4MC</a:t>
            </a:r>
          </a:p>
          <a:p>
            <a:pPr lvl="2"/>
            <a:r>
              <a:rPr lang="tr-TR" sz="1900" dirty="0" smtClean="0"/>
              <a:t>Features schedulable and traceable software</a:t>
            </a:r>
          </a:p>
          <a:p>
            <a:pPr lvl="2"/>
            <a:r>
              <a:rPr lang="tr-TR" sz="1900" dirty="0" smtClean="0"/>
              <a:t>Has many features</a:t>
            </a:r>
          </a:p>
          <a:p>
            <a:pPr lvl="2"/>
            <a:r>
              <a:rPr lang="tr-TR" sz="1900" dirty="0" smtClean="0"/>
              <a:t>Tracing &amp; distribution features involved for GNU/Linux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0574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9906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1219200"/>
            <a:ext cx="1676400" cy="39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Basics</a:t>
            </a:r>
          </a:p>
          <a:p>
            <a:pPr lvl="1"/>
            <a:r>
              <a:rPr lang="tr-TR" sz="2200" dirty="0" smtClean="0"/>
              <a:t>Runnable</a:t>
            </a:r>
          </a:p>
          <a:p>
            <a:pPr lvl="1"/>
            <a:r>
              <a:rPr lang="tr-TR" sz="2200" dirty="0" smtClean="0"/>
              <a:t>Thread vs Process</a:t>
            </a:r>
            <a:endParaRPr lang="tr-TR" sz="2400" dirty="0" smtClean="0"/>
          </a:p>
          <a:p>
            <a:r>
              <a:rPr lang="tr-TR" sz="2400" b="1" dirty="0" smtClean="0"/>
              <a:t>Design Techniques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228493"/>
            <a:ext cx="5486401" cy="2629507"/>
          </a:xfrm>
          <a:prstGeom prst="rect">
            <a:avLst/>
          </a:prstGeom>
          <a:noFill/>
        </p:spPr>
      </p:pic>
      <p:pic>
        <p:nvPicPr>
          <p:cNvPr id="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1524000"/>
            <a:ext cx="3886824" cy="2514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077200" y="2057400"/>
            <a:ext cx="68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ST,</a:t>
            </a:r>
          </a:p>
          <a:p>
            <a:r>
              <a:rPr lang="tr-TR" dirty="0" smtClean="0"/>
              <a:t>GET,</a:t>
            </a:r>
          </a:p>
          <a:p>
            <a:r>
              <a:rPr lang="tr-TR" dirty="0" smtClean="0"/>
              <a:t>DL,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What is APP4MC?</a:t>
            </a:r>
          </a:p>
          <a:p>
            <a:r>
              <a:rPr lang="tr-TR" sz="2400" b="1" dirty="0" smtClean="0"/>
              <a:t>Design Flow with APP4MC</a:t>
            </a:r>
          </a:p>
          <a:p>
            <a:pPr lvl="1"/>
            <a:r>
              <a:rPr lang="tr-TR" sz="2200" b="1" dirty="0" smtClean="0"/>
              <a:t>Modeling</a:t>
            </a:r>
          </a:p>
          <a:p>
            <a:pPr lvl="2"/>
            <a:r>
              <a:rPr lang="tr-TR" sz="1900" dirty="0" smtClean="0"/>
              <a:t>AMALTHEA models</a:t>
            </a:r>
          </a:p>
          <a:p>
            <a:pPr lvl="1"/>
            <a:r>
              <a:rPr lang="tr-TR" sz="2200" b="1" dirty="0" smtClean="0"/>
              <a:t>Partitioning</a:t>
            </a:r>
          </a:p>
          <a:p>
            <a:pPr lvl="2"/>
            <a:r>
              <a:rPr lang="tr-TR" sz="1900" dirty="0" smtClean="0"/>
              <a:t>ESSP, CPP</a:t>
            </a:r>
          </a:p>
          <a:p>
            <a:pPr lvl="1"/>
            <a:r>
              <a:rPr lang="tr-TR" sz="2200" b="1" dirty="0" smtClean="0"/>
              <a:t>Generating Tasks</a:t>
            </a:r>
          </a:p>
          <a:p>
            <a:pPr lvl="1"/>
            <a:r>
              <a:rPr lang="tr-TR" sz="2200" b="1" dirty="0" smtClean="0"/>
              <a:t>Mapping</a:t>
            </a:r>
          </a:p>
          <a:p>
            <a:pPr lvl="2"/>
            <a:r>
              <a:rPr lang="tr-TR" sz="1900" dirty="0" smtClean="0"/>
              <a:t>ILP-based, GA-based load balancing</a:t>
            </a:r>
          </a:p>
          <a:p>
            <a:pPr lvl="2"/>
            <a:r>
              <a:rPr lang="tr-TR" sz="1900" dirty="0" smtClean="0"/>
              <a:t>Reducing computation time</a:t>
            </a:r>
          </a:p>
          <a:p>
            <a:pPr lvl="2"/>
            <a:r>
              <a:rPr lang="tr-TR" sz="1900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app4mc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209800"/>
            <a:ext cx="442444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  <a:p>
            <a:pPr lvl="1"/>
            <a:r>
              <a:rPr lang="tr-TR" sz="2200" dirty="0" smtClean="0"/>
              <a:t>XML-based AMALTHEA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/>
          </a:bodyPr>
          <a:lstStyle/>
          <a:p>
            <a:r>
              <a:rPr lang="tr-TR" sz="1800" b="1" dirty="0" smtClean="0"/>
              <a:t>Overall Look to A4MCAR</a:t>
            </a:r>
          </a:p>
          <a:p>
            <a:pPr lvl="1"/>
            <a:r>
              <a:rPr lang="tr-TR" sz="1800" b="1" dirty="0" smtClean="0"/>
              <a:t>Hardware</a:t>
            </a:r>
          </a:p>
          <a:p>
            <a:pPr lvl="1"/>
            <a:endParaRPr lang="tr-TR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286000"/>
            <a:ext cx="4737360" cy="4038600"/>
          </a:xfrm>
          <a:prstGeom prst="rect">
            <a:avLst/>
          </a:prstGeom>
          <a:noFill/>
        </p:spPr>
      </p:pic>
      <p:pic>
        <p:nvPicPr>
          <p:cNvPr id="6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747114"/>
            <a:ext cx="3962400" cy="4501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 descr="C:\Users\Mustafa\Documents\rccar\ThesisMustafa\v2\Template Thesis\content\images\tasksovera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13" y="2438400"/>
            <a:ext cx="8723387" cy="4343400"/>
          </a:xfrm>
          <a:prstGeom prst="rect">
            <a:avLst/>
          </a:prstGeom>
          <a:noFill/>
        </p:spPr>
      </p:pic>
      <p:pic>
        <p:nvPicPr>
          <p:cNvPr id="6" name="Picture 2" descr="C:\Users\Mustafa\Documents\rccar\ThesisMustafa\v2\Template Thesis\content\images\dummygrap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533400"/>
            <a:ext cx="1714446" cy="1676400"/>
          </a:xfrm>
          <a:prstGeom prst="rect">
            <a:avLst/>
          </a:prstGeom>
          <a:noFill/>
        </p:spPr>
      </p:pic>
      <p:cxnSp>
        <p:nvCxnSpPr>
          <p:cNvPr id="8" name="Curved Connector 7"/>
          <p:cNvCxnSpPr/>
          <p:nvPr/>
        </p:nvCxnSpPr>
        <p:spPr>
          <a:xfrm flipV="1">
            <a:off x="2971800" y="1905000"/>
            <a:ext cx="1371600" cy="990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7772400" cy="4800600"/>
          </a:xfrm>
        </p:spPr>
        <p:txBody>
          <a:bodyPr>
            <a:normAutofit/>
          </a:bodyPr>
          <a:lstStyle/>
          <a:p>
            <a:pPr lvl="1"/>
            <a:r>
              <a:rPr lang="tr-TR" b="1" dirty="0" smtClean="0"/>
              <a:t>Front-Ends</a:t>
            </a:r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1905000"/>
            <a:ext cx="4648200" cy="3491819"/>
          </a:xfrm>
          <a:prstGeom prst="rect">
            <a:avLst/>
          </a:prstGeom>
          <a:noFill/>
        </p:spPr>
      </p:pic>
      <p:pic>
        <p:nvPicPr>
          <p:cNvPr id="7" name="Picture 2" descr="C:\Users\Mustafa\Documents\rccar\ThesisMustafa\v2\Template Thesis\content\images\displa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102863"/>
            <a:ext cx="5105400" cy="6755137"/>
          </a:xfrm>
          <a:prstGeom prst="rect">
            <a:avLst/>
          </a:prstGeom>
          <a:noFill/>
        </p:spPr>
      </p:pic>
      <p:pic>
        <p:nvPicPr>
          <p:cNvPr id="8" name="Picture 2" descr="C:\Users\Mustafa\Documents\rccar\ThesisMustafa\v2\Template Thesis\content\images\androidap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528235"/>
            <a:ext cx="2362200" cy="13297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6888</TotalTime>
  <Words>719</Words>
  <Application>Microsoft Office PowerPoint</Application>
  <PresentationFormat>On-screen Show (4:3)</PresentationFormat>
  <Paragraphs>216</Paragraphs>
  <Slides>20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Flow</vt:lpstr>
      <vt:lpstr>Constrained Mixed-Critical Parallelization for Distributed Heterogeneous Systems</vt:lpstr>
      <vt:lpstr>Contents</vt:lpstr>
      <vt:lpstr>Introduction</vt:lpstr>
      <vt:lpstr>Basics</vt:lpstr>
      <vt:lpstr>APP4MC</vt:lpstr>
      <vt:lpstr>APP4MC</vt:lpstr>
      <vt:lpstr>A4MCAR</vt:lpstr>
      <vt:lpstr>A4MCAR</vt:lpstr>
      <vt:lpstr>A4MCAR</vt:lpstr>
      <vt:lpstr>A4MCAR</vt:lpstr>
      <vt:lpstr>A4MCAR</vt:lpstr>
      <vt:lpstr>A4MCAR Gathering Information</vt:lpstr>
      <vt:lpstr>A4MCAR System Tracing</vt:lpstr>
      <vt:lpstr>A4MCAR System Tracing</vt:lpstr>
      <vt:lpstr>Reducing Power Consumption</vt:lpstr>
      <vt:lpstr>Modeling</vt:lpstr>
      <vt:lpstr>Results (Partitioning + Mapping)</vt:lpstr>
      <vt:lpstr>Results</vt:lpstr>
      <vt:lpstr>Conclusions</vt:lpstr>
      <vt:lpstr>Thanks for Your Attention 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578</cp:revision>
  <dcterms:created xsi:type="dcterms:W3CDTF">2006-08-16T00:00:00Z</dcterms:created>
  <dcterms:modified xsi:type="dcterms:W3CDTF">2017-09-19T15:25:53Z</dcterms:modified>
</cp:coreProperties>
</file>